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C6041F-0D3A-49F4-A869-2E03D114BD4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3349306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6041F-0D3A-49F4-A869-2E03D114BD4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2286812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6041F-0D3A-49F4-A869-2E03D114BD4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294407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6041F-0D3A-49F4-A869-2E03D114BD4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385809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6041F-0D3A-49F4-A869-2E03D114BD49}"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243463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C6041F-0D3A-49F4-A869-2E03D114BD49}"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146557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C6041F-0D3A-49F4-A869-2E03D114BD49}"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28734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C6041F-0D3A-49F4-A869-2E03D114BD49}"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325395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6041F-0D3A-49F4-A869-2E03D114BD49}"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241790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6041F-0D3A-49F4-A869-2E03D114BD49}"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1783813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6041F-0D3A-49F4-A869-2E03D114BD49}"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A91F2-036D-4FA4-9CF1-BC41889E8A15}" type="slidenum">
              <a:rPr lang="en-US" smtClean="0"/>
              <a:t>‹#›</a:t>
            </a:fld>
            <a:endParaRPr lang="en-US"/>
          </a:p>
        </p:txBody>
      </p:sp>
    </p:spTree>
    <p:extLst>
      <p:ext uri="{BB962C8B-B14F-4D97-AF65-F5344CB8AC3E}">
        <p14:creationId xmlns:p14="http://schemas.microsoft.com/office/powerpoint/2010/main" val="3339633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6041F-0D3A-49F4-A869-2E03D114BD49}" type="datetimeFigureOut">
              <a:rPr lang="en-US" smtClean="0"/>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A91F2-036D-4FA4-9CF1-BC41889E8A15}" type="slidenum">
              <a:rPr lang="en-US" smtClean="0"/>
              <a:t>‹#›</a:t>
            </a:fld>
            <a:endParaRPr lang="en-US"/>
          </a:p>
        </p:txBody>
      </p:sp>
    </p:spTree>
    <p:extLst>
      <p:ext uri="{BB962C8B-B14F-4D97-AF65-F5344CB8AC3E}">
        <p14:creationId xmlns:p14="http://schemas.microsoft.com/office/powerpoint/2010/main" val="3211377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PR" dirty="0" smtClean="0"/>
              <a:t>Proceso de transición en la Adolescencia</a:t>
            </a:r>
            <a:endParaRPr lang="en-US" dirty="0"/>
          </a:p>
        </p:txBody>
      </p:sp>
      <p:sp>
        <p:nvSpPr>
          <p:cNvPr id="3" name="Subtitle 2"/>
          <p:cNvSpPr>
            <a:spLocks noGrp="1"/>
          </p:cNvSpPr>
          <p:nvPr>
            <p:ph type="subTitle" idx="1"/>
          </p:nvPr>
        </p:nvSpPr>
        <p:spPr/>
        <p:txBody>
          <a:bodyPr/>
          <a:lstStyle/>
          <a:p>
            <a:r>
              <a:rPr lang="es-PR" dirty="0" smtClean="0"/>
              <a:t>STELLA M. ESPÍNDOLA FERNÁNDEZ</a:t>
            </a:r>
          </a:p>
          <a:p>
            <a:r>
              <a:rPr lang="es-PR" dirty="0" smtClean="0"/>
              <a:t>CONSEJERA ESCOLAR</a:t>
            </a:r>
            <a:endParaRPr lang="en-US" dirty="0"/>
          </a:p>
        </p:txBody>
      </p:sp>
    </p:spTree>
    <p:extLst>
      <p:ext uri="{BB962C8B-B14F-4D97-AF65-F5344CB8AC3E}">
        <p14:creationId xmlns:p14="http://schemas.microsoft.com/office/powerpoint/2010/main" val="121319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Adolescencia Temprana</a:t>
            </a:r>
            <a:endParaRPr lang="en-US" dirty="0"/>
          </a:p>
        </p:txBody>
      </p:sp>
      <p:sp>
        <p:nvSpPr>
          <p:cNvPr id="3" name="Content Placeholder 2"/>
          <p:cNvSpPr>
            <a:spLocks noGrp="1"/>
          </p:cNvSpPr>
          <p:nvPr>
            <p:ph idx="1"/>
          </p:nvPr>
        </p:nvSpPr>
        <p:spPr/>
        <p:txBody>
          <a:bodyPr>
            <a:normAutofit lnSpcReduction="10000"/>
          </a:bodyPr>
          <a:lstStyle/>
          <a:p>
            <a:r>
              <a:rPr lang="es-PR" dirty="0" smtClean="0"/>
              <a:t>Esta etapa ocurre entre los 11 años y los 15 años y en ella se dan los principales cambios súbitos de tipo hormonal, hasta el punto en el que al abandonar esta fase el cuerpo es muy distinto al que se tenía durante la pre-adolescencia.</a:t>
            </a:r>
          </a:p>
          <a:p>
            <a:r>
              <a:rPr lang="es-PR" dirty="0" smtClean="0"/>
              <a:t>Se dan cambios en la voz, se desarrolla la musculatura y los órganos sexuales. </a:t>
            </a:r>
          </a:p>
          <a:p>
            <a:r>
              <a:rPr lang="es-PR" dirty="0" smtClean="0"/>
              <a:t>Necesitan dormir más y comer más a menudo.</a:t>
            </a:r>
            <a:endParaRPr lang="en-US" dirty="0"/>
          </a:p>
        </p:txBody>
      </p:sp>
    </p:spTree>
    <p:extLst>
      <p:ext uri="{BB962C8B-B14F-4D97-AF65-F5344CB8AC3E}">
        <p14:creationId xmlns:p14="http://schemas.microsoft.com/office/powerpoint/2010/main" val="384507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p:txBody>
          <a:bodyPr>
            <a:normAutofit lnSpcReduction="10000"/>
          </a:bodyPr>
          <a:lstStyle/>
          <a:p>
            <a:r>
              <a:rPr lang="es-PR" dirty="0" smtClean="0"/>
              <a:t>En muchos casos comienza el acné en la cara, debido a un aumento de segregación de sustancia grasa en la piel.</a:t>
            </a:r>
          </a:p>
          <a:p>
            <a:r>
              <a:rPr lang="es-PR" dirty="0" smtClean="0"/>
              <a:t>Se debe </a:t>
            </a:r>
            <a:r>
              <a:rPr lang="es-PR" dirty="0" err="1" smtClean="0"/>
              <a:t>construír</a:t>
            </a:r>
            <a:r>
              <a:rPr lang="es-PR" dirty="0" smtClean="0"/>
              <a:t> la propia autoestima y </a:t>
            </a:r>
            <a:r>
              <a:rPr lang="es-PR" dirty="0" err="1" smtClean="0"/>
              <a:t>autoconcepto</a:t>
            </a:r>
            <a:r>
              <a:rPr lang="es-PR" dirty="0" smtClean="0"/>
              <a:t>.</a:t>
            </a:r>
          </a:p>
          <a:p>
            <a:r>
              <a:rPr lang="es-PR" dirty="0" smtClean="0"/>
              <a:t>Se tiende a valorar mucho la opinión que los demás tienen de uno mismo. Se considera que la estética y la imagen es un componente primordial de la propia identidad y bienestar.</a:t>
            </a:r>
            <a:endParaRPr lang="en-US" dirty="0"/>
          </a:p>
        </p:txBody>
      </p:sp>
    </p:spTree>
    <p:extLst>
      <p:ext uri="{BB962C8B-B14F-4D97-AF65-F5344CB8AC3E}">
        <p14:creationId xmlns:p14="http://schemas.microsoft.com/office/powerpoint/2010/main" val="243903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Adolescencia Tardía</a:t>
            </a:r>
            <a:endParaRPr lang="en-US" dirty="0"/>
          </a:p>
        </p:txBody>
      </p:sp>
      <p:sp>
        <p:nvSpPr>
          <p:cNvPr id="3" name="Content Placeholder 2"/>
          <p:cNvSpPr>
            <a:spLocks noGrp="1"/>
          </p:cNvSpPr>
          <p:nvPr>
            <p:ph idx="1"/>
          </p:nvPr>
        </p:nvSpPr>
        <p:spPr/>
        <p:txBody>
          <a:bodyPr>
            <a:normAutofit lnSpcReduction="10000"/>
          </a:bodyPr>
          <a:lstStyle/>
          <a:p>
            <a:r>
              <a:rPr lang="es-PR" dirty="0" smtClean="0"/>
              <a:t>Ocurre entre los 15 años y los 19 años.</a:t>
            </a:r>
          </a:p>
          <a:p>
            <a:r>
              <a:rPr lang="es-PR" dirty="0" smtClean="0"/>
              <a:t>Ya la mayoría a pasado por los cambios más bruscos. Esto ha llevado a algunos investigadores a concluir que esta fase no se diferencia grandemente de la </a:t>
            </a:r>
            <a:r>
              <a:rPr lang="es-PR" dirty="0" err="1" smtClean="0"/>
              <a:t>adultéz</a:t>
            </a:r>
            <a:endParaRPr lang="es-PR" dirty="0" smtClean="0"/>
          </a:p>
          <a:p>
            <a:r>
              <a:rPr lang="es-PR" dirty="0" smtClean="0"/>
              <a:t>Durante esta etapa se alcanza la altura máxima marcada por el propio crecimiento y la complexión del cuerpo pasa a ser totalmente adulta. Se gana masa muscular.</a:t>
            </a:r>
            <a:endParaRPr lang="en-US" dirty="0"/>
          </a:p>
        </p:txBody>
      </p:sp>
    </p:spTree>
    <p:extLst>
      <p:ext uri="{BB962C8B-B14F-4D97-AF65-F5344CB8AC3E}">
        <p14:creationId xmlns:p14="http://schemas.microsoft.com/office/powerpoint/2010/main" val="1859396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p:txBody>
          <a:bodyPr/>
          <a:lstStyle/>
          <a:p>
            <a:r>
              <a:rPr lang="es-PR" dirty="0" smtClean="0"/>
              <a:t>Los planes a largo plazo pasan a ocupar un papel mucho más importante que antes.</a:t>
            </a:r>
          </a:p>
          <a:p>
            <a:r>
              <a:rPr lang="es-PR" dirty="0" smtClean="0"/>
              <a:t>Se abandona el egocentrismo que definía la infancia y el resto de las etapas de la adolescencia y sus objetivos pasan a estar más relacionados con aquello que está más allá de sus círculos sociales.</a:t>
            </a:r>
            <a:endParaRPr lang="en-US" dirty="0"/>
          </a:p>
        </p:txBody>
      </p:sp>
    </p:spTree>
    <p:extLst>
      <p:ext uri="{BB962C8B-B14F-4D97-AF65-F5344CB8AC3E}">
        <p14:creationId xmlns:p14="http://schemas.microsoft.com/office/powerpoint/2010/main" val="12212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ADOLESCENCIA= ETAPA DE LA VIDA DE GRANDES CAMBIOS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828800"/>
            <a:ext cx="6019800" cy="3429000"/>
          </a:xfrm>
          <a:prstGeom prst="rect">
            <a:avLst/>
          </a:prstGeom>
        </p:spPr>
      </p:pic>
    </p:spTree>
    <p:extLst>
      <p:ext uri="{BB962C8B-B14F-4D97-AF65-F5344CB8AC3E}">
        <p14:creationId xmlns:p14="http://schemas.microsoft.com/office/powerpoint/2010/main" val="191205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Adolescencia</a:t>
            </a:r>
            <a:endParaRPr lang="en-US" dirty="0"/>
          </a:p>
        </p:txBody>
      </p:sp>
      <p:sp>
        <p:nvSpPr>
          <p:cNvPr id="3" name="Content Placeholder 2"/>
          <p:cNvSpPr>
            <a:spLocks noGrp="1"/>
          </p:cNvSpPr>
          <p:nvPr>
            <p:ph idx="1"/>
          </p:nvPr>
        </p:nvSpPr>
        <p:spPr>
          <a:xfrm>
            <a:off x="457200" y="1371600"/>
            <a:ext cx="8229600" cy="4953000"/>
          </a:xfrm>
        </p:spPr>
        <p:txBody>
          <a:bodyPr>
            <a:normAutofit fontScale="92500"/>
          </a:bodyPr>
          <a:lstStyle/>
          <a:p>
            <a:r>
              <a:rPr lang="es-PR" dirty="0" smtClean="0"/>
              <a:t>Es una importante etapa de la vida.</a:t>
            </a:r>
          </a:p>
          <a:p>
            <a:r>
              <a:rPr lang="es-PR" dirty="0" smtClean="0"/>
              <a:t>En esta etapa el cuerpo humano experimenta los grandes cambios que llevan a la apariencia de los rasgos de la adultez, tanto física como emocionalmente.</a:t>
            </a:r>
          </a:p>
          <a:p>
            <a:r>
              <a:rPr lang="es-PR" dirty="0" smtClean="0"/>
              <a:t>Es un período de desarrollo estresante colmado de cambios críticos relativos a la madurez física, la sexualidad, los procesos cognitivos(formas de pensar y el contenido del pensamiento), las emociones y las relaciones con los demás.</a:t>
            </a:r>
            <a:endParaRPr lang="en-US" dirty="0"/>
          </a:p>
        </p:txBody>
      </p:sp>
    </p:spTree>
    <p:extLst>
      <p:ext uri="{BB962C8B-B14F-4D97-AF65-F5344CB8AC3E}">
        <p14:creationId xmlns:p14="http://schemas.microsoft.com/office/powerpoint/2010/main" val="278433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p:txBody>
          <a:bodyPr>
            <a:normAutofit lnSpcReduction="10000"/>
          </a:bodyPr>
          <a:lstStyle/>
          <a:p>
            <a:r>
              <a:rPr lang="es-PR" dirty="0" smtClean="0"/>
              <a:t>Los períodos de inquietud y mal humor son típicos de quienes entran en la adolescencia.</a:t>
            </a:r>
          </a:p>
          <a:p>
            <a:r>
              <a:rPr lang="es-PR" dirty="0" smtClean="0"/>
              <a:t>No es sorprendente que debido a la velocidad de estos cambios algunos adolescentes lleguen a estar tan preocupados por su apariencia física que precisen ser tranquilizados, especialmente si ellos no crecen o maduran tan rápidamente como lo hacen sus amigos.</a:t>
            </a:r>
            <a:endParaRPr lang="en-US" dirty="0"/>
          </a:p>
        </p:txBody>
      </p:sp>
    </p:spTree>
    <p:extLst>
      <p:ext uri="{BB962C8B-B14F-4D97-AF65-F5344CB8AC3E}">
        <p14:creationId xmlns:p14="http://schemas.microsoft.com/office/powerpoint/2010/main" val="57279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a:xfrm>
            <a:off x="457200" y="1371600"/>
            <a:ext cx="8229600" cy="4754563"/>
          </a:xfrm>
        </p:spPr>
        <p:txBody>
          <a:bodyPr/>
          <a:lstStyle/>
          <a:p>
            <a:r>
              <a:rPr lang="es-PR" dirty="0" smtClean="0"/>
              <a:t>Todo este crecimiento y desarrollo requiere gran cantidad de energía, lo que podría ser la causa de que los adolescentes parezcan necesitar dormir más.</a:t>
            </a:r>
          </a:p>
          <a:p>
            <a:r>
              <a:rPr lang="es-PR" dirty="0" smtClean="0"/>
              <a:t>Los primeros desacuerdos suelen surgir cuando los adolescentes comienzan a desarrollar sus propios puntos de vista que con frecuencia no son compartidos por sus padres.</a:t>
            </a:r>
            <a:endParaRPr lang="en-US" dirty="0"/>
          </a:p>
        </p:txBody>
      </p:sp>
    </p:spTree>
    <p:extLst>
      <p:ext uri="{BB962C8B-B14F-4D97-AF65-F5344CB8AC3E}">
        <p14:creationId xmlns:p14="http://schemas.microsoft.com/office/powerpoint/2010/main" val="200422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a:xfrm>
            <a:off x="457200" y="1295400"/>
            <a:ext cx="8229600" cy="5105400"/>
          </a:xfrm>
        </p:spPr>
        <p:txBody>
          <a:bodyPr>
            <a:normAutofit fontScale="92500" lnSpcReduction="10000"/>
          </a:bodyPr>
          <a:lstStyle/>
          <a:p>
            <a:r>
              <a:rPr lang="es-PR" dirty="0" smtClean="0"/>
              <a:t>Como forma de alcanzar un sentido de identidad diferente al de sus familiares los adolescentes suelen pasar mucho tiempo en compañía de personas ajenas a la familia o hablando por teléfono con sus amistades.</a:t>
            </a:r>
          </a:p>
          <a:p>
            <a:r>
              <a:rPr lang="es-PR" dirty="0" smtClean="0"/>
              <a:t>En ese momento, los padres suelen sentirse rechazados y en cierto sentido lo son. Pero este rechazo aparente es necesario para que el </a:t>
            </a:r>
            <a:r>
              <a:rPr lang="es-PR" dirty="0" err="1" smtClean="0"/>
              <a:t>jóven</a:t>
            </a:r>
            <a:r>
              <a:rPr lang="es-PR" dirty="0" smtClean="0"/>
              <a:t> llegue a ser un adulto con una identidad propia. Puede ser que los enfrentamientos y discusiones sean frecuentes con los padres.</a:t>
            </a:r>
            <a:endParaRPr lang="en-US" dirty="0"/>
          </a:p>
        </p:txBody>
      </p:sp>
    </p:spTree>
    <p:extLst>
      <p:ext uri="{BB962C8B-B14F-4D97-AF65-F5344CB8AC3E}">
        <p14:creationId xmlns:p14="http://schemas.microsoft.com/office/powerpoint/2010/main" val="2017342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a:xfrm>
            <a:off x="457200" y="1219200"/>
            <a:ext cx="8229600" cy="5257800"/>
          </a:xfrm>
        </p:spPr>
        <p:txBody>
          <a:bodyPr>
            <a:normAutofit/>
          </a:bodyPr>
          <a:lstStyle/>
          <a:p>
            <a:r>
              <a:rPr lang="es-PR" dirty="0" smtClean="0"/>
              <a:t>Los rechazos y  conflictos no suelen tener que ver con la personalidad de los padres, sino más bien con el hecho de que es de los padres de quienes tienen que independizarse si quieren tener su propia vida.</a:t>
            </a:r>
          </a:p>
          <a:p>
            <a:r>
              <a:rPr lang="es-PR" dirty="0" smtClean="0"/>
              <a:t>A la vez que se esfuerzan por ser más independientes, los adolescentes desean intentar nuevas cosas, pero cuando se encuentran en dificultades pueden reconocer que tienen poca experiencia y retroceden.</a:t>
            </a:r>
            <a:endParaRPr lang="en-US" dirty="0"/>
          </a:p>
        </p:txBody>
      </p:sp>
    </p:spTree>
    <p:extLst>
      <p:ext uri="{BB962C8B-B14F-4D97-AF65-F5344CB8AC3E}">
        <p14:creationId xmlns:p14="http://schemas.microsoft.com/office/powerpoint/2010/main" val="372805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Las distintas etapas de la adolescencia</a:t>
            </a:r>
            <a:endParaRPr lang="en-US" dirty="0"/>
          </a:p>
        </p:txBody>
      </p:sp>
      <p:sp>
        <p:nvSpPr>
          <p:cNvPr id="3" name="Content Placeholder 2"/>
          <p:cNvSpPr>
            <a:spLocks noGrp="1"/>
          </p:cNvSpPr>
          <p:nvPr>
            <p:ph idx="1"/>
          </p:nvPr>
        </p:nvSpPr>
        <p:spPr/>
        <p:txBody>
          <a:bodyPr>
            <a:normAutofit lnSpcReduction="10000"/>
          </a:bodyPr>
          <a:lstStyle/>
          <a:p>
            <a:r>
              <a:rPr lang="es-PR" dirty="0" smtClean="0"/>
              <a:t>Pre-adolescencia va de los 8 años a los 11 años y se produce aquí la transición entre la infancia y la adolescencia. Esta etapa coincide con el inicio de la pubertad.</a:t>
            </a:r>
          </a:p>
          <a:p>
            <a:r>
              <a:rPr lang="es-PR" dirty="0" smtClean="0"/>
              <a:t>Los cambios físicos que se dan son notables y afectan a muchas partes del cuerpo. Los huesos comienzan a crecer de forma rápida y de manera desigual (aparece una sensación de torpeza)</a:t>
            </a:r>
            <a:endParaRPr lang="en-US" dirty="0"/>
          </a:p>
        </p:txBody>
      </p:sp>
    </p:spTree>
    <p:extLst>
      <p:ext uri="{BB962C8B-B14F-4D97-AF65-F5344CB8AC3E}">
        <p14:creationId xmlns:p14="http://schemas.microsoft.com/office/powerpoint/2010/main" val="1291277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err="1" smtClean="0"/>
              <a:t>Cont</a:t>
            </a:r>
            <a:r>
              <a:rPr lang="es-PR" dirty="0" smtClean="0"/>
              <a:t>…</a:t>
            </a:r>
            <a:endParaRPr lang="en-US" dirty="0"/>
          </a:p>
        </p:txBody>
      </p:sp>
      <p:sp>
        <p:nvSpPr>
          <p:cNvPr id="3" name="Content Placeholder 2"/>
          <p:cNvSpPr>
            <a:spLocks noGrp="1"/>
          </p:cNvSpPr>
          <p:nvPr>
            <p:ph idx="1"/>
          </p:nvPr>
        </p:nvSpPr>
        <p:spPr/>
        <p:txBody>
          <a:bodyPr/>
          <a:lstStyle/>
          <a:p>
            <a:r>
              <a:rPr lang="es-PR" dirty="0" smtClean="0"/>
              <a:t>En esta etapa se producen grandes progresos en la capacidad para pensar.</a:t>
            </a:r>
          </a:p>
          <a:p>
            <a:r>
              <a:rPr lang="es-PR" dirty="0" smtClean="0"/>
              <a:t>Del mismo modo</a:t>
            </a:r>
            <a:r>
              <a:rPr lang="es-PR" dirty="0" smtClean="0"/>
              <a:t>, se </a:t>
            </a:r>
            <a:r>
              <a:rPr lang="es-PR" dirty="0" smtClean="0"/>
              <a:t>tiende a tratar de encajar en los roles de género, para no salirse de los estereotipos relacionados con la apariencia y los comportamientos diferenciados del hombre y la mujer.</a:t>
            </a:r>
            <a:endParaRPr lang="en-US" dirty="0"/>
          </a:p>
        </p:txBody>
      </p:sp>
    </p:spTree>
    <p:extLst>
      <p:ext uri="{BB962C8B-B14F-4D97-AF65-F5344CB8AC3E}">
        <p14:creationId xmlns:p14="http://schemas.microsoft.com/office/powerpoint/2010/main" val="4179334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763</Words>
  <Application>Microsoft Office PowerPoint</Application>
  <PresentationFormat>On-screen Show (4:3)</PresentationFormat>
  <Paragraphs>41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Proceso de transición en la Adolescencia</vt:lpstr>
      <vt:lpstr>ADOLESCENCIA= ETAPA DE LA VIDA DE GRANDES CAMBIOS</vt:lpstr>
      <vt:lpstr>Adolescencia</vt:lpstr>
      <vt:lpstr>Cont…</vt:lpstr>
      <vt:lpstr>Cont…</vt:lpstr>
      <vt:lpstr>Cont…</vt:lpstr>
      <vt:lpstr>Cont…</vt:lpstr>
      <vt:lpstr>Las distintas etapas de la adolescencia</vt:lpstr>
      <vt:lpstr>Cont…</vt:lpstr>
      <vt:lpstr>Adolescencia Temprana</vt:lpstr>
      <vt:lpstr>Cont…</vt:lpstr>
      <vt:lpstr>Adolescencia Tardía</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Proceso de transción en la Adolescencia</dc:title>
  <dc:creator>Stella</dc:creator>
  <cp:lastModifiedBy>Stella</cp:lastModifiedBy>
  <cp:revision>13</cp:revision>
  <dcterms:created xsi:type="dcterms:W3CDTF">2018-09-23T11:56:22Z</dcterms:created>
  <dcterms:modified xsi:type="dcterms:W3CDTF">2020-04-15T02:47:12Z</dcterms:modified>
</cp:coreProperties>
</file>